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50177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8622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3935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03079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9326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366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4824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1484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79932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8599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8600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8940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31891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43811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426481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0760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4186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2066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6081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4767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63137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4873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3099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2" descr="Celestia-R1---OverlayTitleHD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3962398" y="1964266"/>
            <a:ext cx="7197725" cy="24214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3962398" y="4385732"/>
            <a:ext cx="7197725" cy="14054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8932557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3962398" y="5870575"/>
            <a:ext cx="4893957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10608957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Shape 77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685800" y="4732864"/>
            <a:ext cx="10131427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2"/>
          </p:nvPr>
        </p:nvSpPr>
        <p:spPr>
          <a:xfrm>
            <a:off x="1371600" y="932112"/>
            <a:ext cx="8759827" cy="3164975"/>
          </a:xfrm>
          <a:prstGeom prst="roundRect">
            <a:avLst>
              <a:gd name="adj" fmla="val 4380"/>
            </a:avLst>
          </a:prstGeom>
          <a:noFill/>
          <a:ln w="50800" cap="sq" cmpd="dbl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blurRad="254000" algn="tl" rotWithShape="0">
              <a:srgbClr val="000000">
                <a:alpha val="42745"/>
              </a:srgbClr>
            </a:outerShdw>
          </a:effectLst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5299603"/>
            <a:ext cx="10131427" cy="493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Shape 85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7" cy="312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Shape 92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10237867" y="2743200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80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488275" y="823337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80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992266" y="609600"/>
            <a:ext cx="9550399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1097875" y="3352800"/>
            <a:ext cx="9339184" cy="3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2"/>
          </p:nvPr>
        </p:nvSpPr>
        <p:spPr>
          <a:xfrm>
            <a:off x="687464" y="4343400"/>
            <a:ext cx="10152367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Shape 102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685802" y="3308580"/>
            <a:ext cx="10131425" cy="146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777380"/>
            <a:ext cx="10131425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Name Card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Shape 109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 txBox="1"/>
          <p:nvPr/>
        </p:nvSpPr>
        <p:spPr>
          <a:xfrm>
            <a:off x="10237867" y="2743200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80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488275" y="823337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8000" b="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992266" y="609600"/>
            <a:ext cx="9550399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3886200"/>
            <a:ext cx="10135436" cy="88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285750" marR="0" lvl="0" indent="-2857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685799" y="4775200"/>
            <a:ext cx="10135436" cy="101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ue or False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Shape 119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7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3505200"/>
            <a:ext cx="10131428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285750" marR="0" lvl="0" indent="-2857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2"/>
          </p:nvPr>
        </p:nvSpPr>
        <p:spPr>
          <a:xfrm>
            <a:off x="685800" y="4343400"/>
            <a:ext cx="10131428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Shape 127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 rot="5400000">
            <a:off x="3926946" y="-1099079"/>
            <a:ext cx="3649132" cy="101314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1714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Shape 134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 rot="5400000">
            <a:off x="7147150" y="2121123"/>
            <a:ext cx="5181601" cy="21585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 rot="5400000">
            <a:off x="2011057" y="-715658"/>
            <a:ext cx="5181600" cy="78321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1714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Shape 19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85800" y="2142066"/>
            <a:ext cx="10131425" cy="36491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714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Shape 26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685800" y="3308580"/>
            <a:ext cx="10131427" cy="146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4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799" y="4777380"/>
            <a:ext cx="10131428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Shape 33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2" y="2142066"/>
            <a:ext cx="4995333" cy="36491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714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5821894" y="2142066"/>
            <a:ext cx="4995332" cy="36491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714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973670" y="2218266"/>
            <a:ext cx="4709053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685800" y="2870200"/>
            <a:ext cx="4996922" cy="29209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1714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096003" y="2226733"/>
            <a:ext cx="472281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5823482" y="2870200"/>
            <a:ext cx="4995333" cy="29209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1714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Shape 50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Shape 56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Shape 61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685800" y="2074333"/>
            <a:ext cx="3680884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648201" y="609600"/>
            <a:ext cx="6169025" cy="51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714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685800" y="3445932"/>
            <a:ext cx="3680884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Shape 69" descr="Celestia-R1---OverlayContentH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88824" cy="6856214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685800" y="1600200"/>
            <a:ext cx="6164653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pic" idx="2"/>
          </p:nvPr>
        </p:nvSpPr>
        <p:spPr>
          <a:xfrm>
            <a:off x="7536253" y="914400"/>
            <a:ext cx="3280973" cy="4572000"/>
          </a:xfrm>
          <a:prstGeom prst="roundRect">
            <a:avLst>
              <a:gd name="adj" fmla="val 4280"/>
            </a:avLst>
          </a:prstGeom>
          <a:noFill/>
          <a:ln w="50800" cap="sq" cmpd="dbl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blurRad="254000" algn="tl" rotWithShape="0">
              <a:srgbClr val="000000">
                <a:alpha val="42745"/>
              </a:srgbClr>
            </a:outerShdw>
          </a:effectLst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2971800"/>
            <a:ext cx="6164653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Calibri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85800" y="2142066"/>
            <a:ext cx="10131425" cy="36491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714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841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968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9525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52400" algn="l" rtl="0">
              <a:spcBef>
                <a:spcPts val="0"/>
              </a:spcBef>
              <a:spcAft>
                <a:spcPts val="1000"/>
              </a:spcAft>
              <a:buClr>
                <a:schemeClr val="lt1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589660" y="5870575"/>
            <a:ext cx="1600199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685800" y="5870575"/>
            <a:ext cx="7827658" cy="3778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10266060" y="5870575"/>
            <a:ext cx="551166" cy="3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CA"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CA" sz="1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paratorychemistry.com/Bishop_Addition_Polymers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paratorychemistry.com/Bishop_Addition_Polymers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paratorychemistry.com/Bishop_Addition_Polymers.htm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hemistry.elmhurst.edu/vchembook/402condensepolymers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alaxact.wordpress.com/2015/03/17/classification-of-polymers-and-monomers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schools/gcsebitesize/science/aqa/substancesfromcrudeoil/polymersandethanolrev2.s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nk.springer.com/chapter/10.1007/978-3-642-38730-2_8#page-1" TargetMode="External"/><Relationship Id="rId5" Type="http://schemas.openxmlformats.org/officeDocument/2006/relationships/hyperlink" Target="http://chemistry.elmhurst.edu/vchembook/402condensepolymers.html" TargetMode="External"/><Relationship Id="rId4" Type="http://schemas.openxmlformats.org/officeDocument/2006/relationships/hyperlink" Target="http://preparatorychemistry.com/Bishop_Addition_Polymers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ctrTitle"/>
          </p:nvPr>
        </p:nvSpPr>
        <p:spPr>
          <a:xfrm>
            <a:off x="729073" y="1708991"/>
            <a:ext cx="7197600" cy="242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POLYMERS 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subTitle" idx="1"/>
          </p:nvPr>
        </p:nvSpPr>
        <p:spPr>
          <a:xfrm>
            <a:off x="3962398" y="4385732"/>
            <a:ext cx="7197725" cy="14054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CA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BY: MAKAYLA, JONATHAN AND COURTNEY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300" cy="145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4800" b="1" u="sng"/>
              <a:t>Propagation</a:t>
            </a:r>
          </a:p>
        </p:txBody>
      </p:sp>
      <p:sp>
        <p:nvSpPr>
          <p:cNvPr id="209" name="Shape 209"/>
          <p:cNvSpPr txBox="1"/>
          <p:nvPr/>
        </p:nvSpPr>
        <p:spPr>
          <a:xfrm>
            <a:off x="637250" y="1866225"/>
            <a:ext cx="11030400" cy="444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When the Free Radical attaches to an alkene monomer, it generates a reactive site in the double bond between carbons. Another electron is freed, making room for another bond, to another carbon within a monomer. </a:t>
            </a:r>
          </a:p>
          <a:p>
            <a:pPr lvl="0">
              <a:spcBef>
                <a:spcPts val="0"/>
              </a:spcBef>
              <a:buNone/>
            </a:pPr>
            <a:endParaRPr sz="3600"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It causes a chain reaction as it bonds with more and even more monomers.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300" cy="145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4800" b="1" u="sng"/>
              <a:t>Termination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500700" y="1851050"/>
            <a:ext cx="11409900" cy="464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A chain growth can be stopped when two free radicals combine, allowing for no more freed electrons, and thus, no more bonds.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Shape 220" descr="Addition_polymer_steps.jpg"/>
          <p:cNvPicPr preferRelativeResize="0"/>
          <p:nvPr/>
        </p:nvPicPr>
        <p:blipFill rotWithShape="1">
          <a:blip r:embed="rId3">
            <a:alphaModFix/>
          </a:blip>
          <a:srcRect b="71192"/>
          <a:stretch/>
        </p:blipFill>
        <p:spPr>
          <a:xfrm>
            <a:off x="0" y="791225"/>
            <a:ext cx="12192000" cy="291444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Shape 221"/>
          <p:cNvSpPr txBox="1"/>
          <p:nvPr/>
        </p:nvSpPr>
        <p:spPr>
          <a:xfrm>
            <a:off x="2255075" y="3857701"/>
            <a:ext cx="6466500" cy="2869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lvl="0" indent="-2413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CA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http://preparatorychemistry.com/Bishop_Addition_Polymers.htm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Shape 226" descr="Addition_polymer_steps.jpg"/>
          <p:cNvPicPr preferRelativeResize="0"/>
          <p:nvPr/>
        </p:nvPicPr>
        <p:blipFill rotWithShape="1">
          <a:blip r:embed="rId3">
            <a:alphaModFix/>
          </a:blip>
          <a:srcRect t="27327" b="39835"/>
          <a:stretch/>
        </p:blipFill>
        <p:spPr>
          <a:xfrm>
            <a:off x="0" y="1122900"/>
            <a:ext cx="12192000" cy="3321959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Shape 227"/>
          <p:cNvSpPr txBox="1"/>
          <p:nvPr/>
        </p:nvSpPr>
        <p:spPr>
          <a:xfrm>
            <a:off x="1826325" y="4882600"/>
            <a:ext cx="8814900" cy="158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lvl="0" indent="-2413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CA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http://preparatorychemistry.com/Bishop_Addition_Polymers.htm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Shape 232" descr="Addition_polymer_steps.jpg"/>
          <p:cNvPicPr preferRelativeResize="0"/>
          <p:nvPr/>
        </p:nvPicPr>
        <p:blipFill rotWithShape="1">
          <a:blip r:embed="rId3">
            <a:alphaModFix/>
          </a:blip>
          <a:srcRect t="60995"/>
          <a:stretch/>
        </p:blipFill>
        <p:spPr>
          <a:xfrm>
            <a:off x="0" y="1118150"/>
            <a:ext cx="12192000" cy="3945937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Shape 233"/>
          <p:cNvSpPr txBox="1"/>
          <p:nvPr/>
        </p:nvSpPr>
        <p:spPr>
          <a:xfrm>
            <a:off x="2515850" y="5404400"/>
            <a:ext cx="7827000" cy="128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lvl="0" indent="-24130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CA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http://preparatorychemistry.com/Bishop_Addition_Polymers.htm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4800" b="1" u="sng"/>
              <a:t>Condensation Polymers </a:t>
            </a:r>
          </a:p>
        </p:txBody>
      </p:sp>
      <p:sp>
        <p:nvSpPr>
          <p:cNvPr id="239" name="Shape 239"/>
          <p:cNvSpPr txBox="1"/>
          <p:nvPr/>
        </p:nvSpPr>
        <p:spPr>
          <a:xfrm>
            <a:off x="576550" y="1896575"/>
            <a:ext cx="11166900" cy="446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Such as Polyesters begin </a:t>
            </a: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formation just as a simple </a:t>
            </a: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Ester normally would, except</a:t>
            </a: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 the alcohol and acid </a:t>
            </a: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monomer units become </a:t>
            </a: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reactive. </a:t>
            </a:r>
          </a:p>
          <a:p>
            <a:pPr marL="1371600" lvl="0" indent="45720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Ex: Polyethylene </a:t>
            </a:r>
          </a:p>
          <a:p>
            <a:pPr marL="2286000" lvl="0" indent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Terephthalate</a:t>
            </a: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	</a:t>
            </a:r>
          </a:p>
        </p:txBody>
      </p:sp>
      <p:pic>
        <p:nvPicPr>
          <p:cNvPr id="240" name="Shape 240" descr="402polyester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6000" y="887000"/>
            <a:ext cx="5209774" cy="54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Shape 241"/>
          <p:cNvSpPr txBox="1"/>
          <p:nvPr/>
        </p:nvSpPr>
        <p:spPr>
          <a:xfrm>
            <a:off x="372725" y="205000"/>
            <a:ext cx="11293200" cy="5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u="sng">
                <a:solidFill>
                  <a:schemeClr val="hlink"/>
                </a:solidFill>
                <a:hlinkClick r:id="rId4"/>
              </a:rPr>
              <a:t>http://chemistry.elmhurst.edu/vchembook/402condensepolymers.html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Shape 246" descr="402polyester.gif"/>
          <p:cNvPicPr preferRelativeResize="0"/>
          <p:nvPr/>
        </p:nvPicPr>
        <p:blipFill rotWithShape="1">
          <a:blip r:embed="rId3">
            <a:alphaModFix/>
          </a:blip>
          <a:srcRect t="-53230" b="53230"/>
          <a:stretch/>
        </p:blipFill>
        <p:spPr>
          <a:xfrm>
            <a:off x="2124962" y="-2878924"/>
            <a:ext cx="7942075" cy="83392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7" name="Shape 247"/>
          <p:cNvCxnSpPr/>
          <p:nvPr/>
        </p:nvCxnSpPr>
        <p:spPr>
          <a:xfrm flipH="1">
            <a:off x="5367075" y="2236300"/>
            <a:ext cx="279600" cy="2255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248" name="Shape 248"/>
          <p:cNvCxnSpPr/>
          <p:nvPr/>
        </p:nvCxnSpPr>
        <p:spPr>
          <a:xfrm flipH="1">
            <a:off x="4435375" y="4472600"/>
            <a:ext cx="950400" cy="74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49" name="Shape 249"/>
          <p:cNvCxnSpPr/>
          <p:nvPr/>
        </p:nvCxnSpPr>
        <p:spPr>
          <a:xfrm flipH="1">
            <a:off x="9019650" y="2310850"/>
            <a:ext cx="93300" cy="2012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Shape 254" descr="402polyester.gif"/>
          <p:cNvPicPr preferRelativeResize="0"/>
          <p:nvPr/>
        </p:nvPicPr>
        <p:blipFill rotWithShape="1">
          <a:blip r:embed="rId3">
            <a:alphaModFix/>
          </a:blip>
          <a:srcRect t="44882"/>
          <a:stretch/>
        </p:blipFill>
        <p:spPr>
          <a:xfrm>
            <a:off x="1690700" y="872849"/>
            <a:ext cx="8670850" cy="5018249"/>
          </a:xfrm>
          <a:prstGeom prst="rect">
            <a:avLst/>
          </a:prstGeom>
          <a:noFill/>
          <a:ln w="9525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55" name="Shape 255"/>
          <p:cNvSpPr/>
          <p:nvPr/>
        </p:nvSpPr>
        <p:spPr>
          <a:xfrm>
            <a:off x="7715250" y="872850"/>
            <a:ext cx="1658700" cy="2082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rgbClr val="6D9EE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300" cy="145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4800" b="1" u="sng"/>
              <a:t>Polymides</a:t>
            </a:r>
          </a:p>
        </p:txBody>
      </p:sp>
      <p:sp>
        <p:nvSpPr>
          <p:cNvPr id="261" name="Shape 261"/>
          <p:cNvSpPr txBox="1"/>
          <p:nvPr/>
        </p:nvSpPr>
        <p:spPr>
          <a:xfrm>
            <a:off x="476925" y="1891300"/>
            <a:ext cx="111834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Are polymers synthesized from the same reactions used to make simple amides. But the repeating units are alternating.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Shape 266" descr="402polyamide.gif"/>
          <p:cNvPicPr preferRelativeResize="0"/>
          <p:nvPr/>
        </p:nvPicPr>
        <p:blipFill rotWithShape="1">
          <a:blip r:embed="rId3">
            <a:alphaModFix/>
          </a:blip>
          <a:srcRect b="59096"/>
          <a:stretch/>
        </p:blipFill>
        <p:spPr>
          <a:xfrm>
            <a:off x="1035612" y="387025"/>
            <a:ext cx="10120774" cy="4346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300" cy="145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/>
              <a:t>What is a Polymer? 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1021399"/>
            <a:ext cx="10131300" cy="3647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000"/>
              <a:t>A  polymer is a substance which has a large molecular mass made up of many fundamental building block molecules known as </a:t>
            </a:r>
            <a:r>
              <a:rPr lang="en-CA" sz="3000" b="1" u="sng"/>
              <a:t>Monomers.</a:t>
            </a:r>
            <a:r>
              <a:rPr lang="en-CA" sz="3000"/>
              <a:t> Monomers can bond to each other on either side, in theory, forever. </a:t>
            </a:r>
          </a:p>
        </p:txBody>
      </p:sp>
      <p:pic>
        <p:nvPicPr>
          <p:cNvPr id="152" name="Shape 152" descr="Polymers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6987" y="4022150"/>
            <a:ext cx="5298025" cy="2242074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 txBox="1"/>
          <p:nvPr/>
        </p:nvSpPr>
        <p:spPr>
          <a:xfrm>
            <a:off x="391350" y="3932175"/>
            <a:ext cx="2497200" cy="24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u="sng">
                <a:solidFill>
                  <a:schemeClr val="hlink"/>
                </a:solidFill>
                <a:hlinkClick r:id="rId4"/>
              </a:rPr>
              <a:t>https://galaxact.wordpress.com/2015/03/17/classification-of-polymers-and-monomers/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Shape 271" descr="402polyamide.gif"/>
          <p:cNvPicPr preferRelativeResize="0"/>
          <p:nvPr/>
        </p:nvPicPr>
        <p:blipFill rotWithShape="1">
          <a:blip r:embed="rId3">
            <a:alphaModFix/>
          </a:blip>
          <a:srcRect t="39261"/>
          <a:stretch/>
        </p:blipFill>
        <p:spPr>
          <a:xfrm>
            <a:off x="2127750" y="875873"/>
            <a:ext cx="8382875" cy="5346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4800" b="1" u="sng"/>
              <a:t>Ionic Polymerization</a:t>
            </a:r>
          </a:p>
        </p:txBody>
      </p:sp>
      <p:sp>
        <p:nvSpPr>
          <p:cNvPr id="277" name="Shape 277"/>
          <p:cNvSpPr txBox="1"/>
          <p:nvPr/>
        </p:nvSpPr>
        <p:spPr>
          <a:xfrm>
            <a:off x="470350" y="1714500"/>
            <a:ext cx="11212500" cy="461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Though Anions (-), cations (+) and free radicals can be used to initiate a reaction, they are not interchangeable. </a:t>
            </a:r>
          </a:p>
          <a:p>
            <a:pPr lvl="0">
              <a:spcBef>
                <a:spcPts val="0"/>
              </a:spcBef>
              <a:buNone/>
            </a:pPr>
            <a:endParaRPr sz="3600"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It depends on the monomers polarity and charge, whether or not it’ll take to any of them to fully polymerize. </a:t>
            </a:r>
          </a:p>
          <a:p>
            <a:pPr lvl="0">
              <a:spcBef>
                <a:spcPts val="0"/>
              </a:spcBef>
              <a:buNone/>
            </a:pPr>
            <a:endParaRPr sz="3600"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36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300" cy="145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/>
              <a:t>Sources: </a:t>
            </a:r>
          </a:p>
        </p:txBody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2142066"/>
            <a:ext cx="10131300" cy="3649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u="sng">
                <a:solidFill>
                  <a:srgbClr val="FFFFFF"/>
                </a:solidFill>
                <a:hlinkClick r:id="rId3"/>
              </a:rPr>
              <a:t>http://www.bbc.co.uk/schools/gcsebitesize/science/aqa/substancesfromcrudeoil/polymersandethanolrev2.shtml</a:t>
            </a:r>
          </a:p>
          <a:p>
            <a:pPr lvl="0">
              <a:spcBef>
                <a:spcPts val="0"/>
              </a:spcBef>
              <a:buNone/>
            </a:pPr>
            <a:r>
              <a:rPr lang="en-CA" u="sng">
                <a:solidFill>
                  <a:srgbClr val="FFFFFF"/>
                </a:solidFill>
                <a:hlinkClick r:id="rId4"/>
              </a:rPr>
              <a:t>http://preparatorychemistry.com/Bishop_Addition_Polymers.htm</a:t>
            </a:r>
          </a:p>
          <a:p>
            <a:pPr lvl="0">
              <a:spcBef>
                <a:spcPts val="0"/>
              </a:spcBef>
              <a:buNone/>
            </a:pPr>
            <a:r>
              <a:rPr lang="en-CA" u="sng">
                <a:solidFill>
                  <a:srgbClr val="FFFFFF"/>
                </a:solidFill>
                <a:hlinkClick r:id="rId5"/>
              </a:rPr>
              <a:t>http://chemistry.elmhurst.edu/vchembook/402condensepolymers.html</a:t>
            </a:r>
          </a:p>
          <a:p>
            <a:pPr lvl="0">
              <a:spcBef>
                <a:spcPts val="0"/>
              </a:spcBef>
              <a:buNone/>
            </a:pPr>
            <a:r>
              <a:rPr lang="en-CA" u="sng">
                <a:solidFill>
                  <a:srgbClr val="FFFFFF"/>
                </a:solidFill>
                <a:hlinkClick r:id="rId6"/>
              </a:rPr>
              <a:t>http://link.springer.com/chapter/10.1007%2F978-3-642-38730-2_8#page-1</a:t>
            </a:r>
          </a:p>
          <a:p>
            <a:pPr lvl="0">
              <a:spcBef>
                <a:spcPts val="0"/>
              </a:spcBef>
              <a:buNone/>
            </a:pPr>
            <a:r>
              <a:rPr lang="en-CA">
                <a:solidFill>
                  <a:srgbClr val="FFFFFF"/>
                </a:solidFill>
              </a:rPr>
              <a:t>Organic Chemistry- page 1069, Chapter 23- Synthetic Polymers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3600" b="1" i="0" u="sng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  <a:r>
              <a:rPr lang="en-CA" b="1" u="sng"/>
              <a:t>eneral Structure : Addition Polymers 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50" y="4912474"/>
            <a:ext cx="10131300" cy="165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75000"/>
              <a:buFont typeface="Arial"/>
              <a:buNone/>
            </a:pPr>
            <a:r>
              <a:rPr lang="en-CA" sz="2400"/>
              <a:t>In this formula, W, X, Y, and Z could be another substance including hydrogen atoms, halogen atoms (fluorine, chlorine, bromine, etc.), alkyl group, or other carbon containing side chains. 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75000"/>
              <a:buFont typeface="Arial"/>
              <a:buNone/>
            </a:pPr>
            <a:endParaRPr sz="240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75000"/>
              <a:buFont typeface="Arial"/>
              <a:buNone/>
            </a:pPr>
            <a:r>
              <a:rPr lang="en-CA" sz="2400"/>
              <a:t>The majority of addition polymers consist of monomers containing a double bond between carbons. </a:t>
            </a:r>
          </a:p>
        </p:txBody>
      </p:sp>
      <p:pic>
        <p:nvPicPr>
          <p:cNvPr id="160" name="Shape 1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8800" y="1762962"/>
            <a:ext cx="2765400" cy="280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300" cy="145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/>
              <a:t>General Structure: Condensation Polymers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928669"/>
            <a:ext cx="10131300" cy="1251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000"/>
              <a:t>Condensation polymers are made up of two separate groups of atoms, which can join together to form different links, such as ester or amide links (Polyesters, Polyamides).</a:t>
            </a:r>
          </a:p>
        </p:txBody>
      </p:sp>
      <p:pic>
        <p:nvPicPr>
          <p:cNvPr id="167" name="Shape 1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2587" y="2065800"/>
            <a:ext cx="8837700" cy="22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4800" b="1" u="sng"/>
              <a:t>How to Name Polymers 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382325" y="321366"/>
            <a:ext cx="10131300" cy="364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50000"/>
              <a:buFont typeface="Arial"/>
              <a:buNone/>
            </a:pPr>
            <a:endParaRPr sz="3600"/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50000"/>
              <a:buFont typeface="Arial"/>
              <a:buNone/>
            </a:pPr>
            <a:r>
              <a:rPr lang="en-CA" sz="3600"/>
              <a:t>Add the Prefix Poly- to the alkene family chain.</a:t>
            </a:r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50000"/>
              <a:buFont typeface="Arial"/>
              <a:buNone/>
            </a:pPr>
            <a:endParaRPr sz="3600"/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50000"/>
              <a:buFont typeface="Arial"/>
              <a:buNone/>
            </a:pPr>
            <a:r>
              <a:rPr lang="en-CA" sz="3600"/>
              <a:t>For example: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2169675" y="3307625"/>
            <a:ext cx="8451000" cy="259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CH</a:t>
            </a:r>
            <a:r>
              <a:rPr lang="en-CA" sz="3600" baseline="-25000">
                <a:solidFill>
                  <a:srgbClr val="FFFFFF"/>
                </a:solidFill>
              </a:rPr>
              <a:t>2</a:t>
            </a:r>
            <a:r>
              <a:rPr lang="en-CA" sz="3600">
                <a:solidFill>
                  <a:srgbClr val="FFFFFF"/>
                </a:solidFill>
              </a:rPr>
              <a:t>=CH</a:t>
            </a:r>
            <a:r>
              <a:rPr lang="en-CA" sz="3600" baseline="-25000">
                <a:solidFill>
                  <a:srgbClr val="FFFFFF"/>
                </a:solidFill>
              </a:rPr>
              <a:t>2</a:t>
            </a:r>
            <a:r>
              <a:rPr lang="en-CA" sz="3600">
                <a:solidFill>
                  <a:srgbClr val="FFFFFF"/>
                </a:solidFill>
              </a:rPr>
              <a:t>	→    </a:t>
            </a:r>
            <a:r>
              <a:rPr lang="en-CA" sz="3600" strike="sngStrike">
                <a:solidFill>
                  <a:srgbClr val="FFFFFF"/>
                </a:solidFill>
              </a:rPr>
              <a:t> ( </a:t>
            </a:r>
            <a:r>
              <a:rPr lang="en-CA" sz="3600">
                <a:solidFill>
                  <a:srgbClr val="FFFFFF"/>
                </a:solidFill>
              </a:rPr>
              <a:t>CH</a:t>
            </a:r>
            <a:r>
              <a:rPr lang="en-CA" sz="3600" baseline="-25000">
                <a:solidFill>
                  <a:srgbClr val="FFFFFF"/>
                </a:solidFill>
              </a:rPr>
              <a:t>2</a:t>
            </a:r>
            <a:r>
              <a:rPr lang="en-CA" sz="3600">
                <a:solidFill>
                  <a:srgbClr val="FFFFFF"/>
                </a:solidFill>
              </a:rPr>
              <a:t>-CH</a:t>
            </a:r>
            <a:r>
              <a:rPr lang="en-CA" sz="3600" strike="sngStrike">
                <a:solidFill>
                  <a:srgbClr val="FFFFFF"/>
                </a:solidFill>
              </a:rPr>
              <a:t> ) . </a:t>
            </a:r>
          </a:p>
        </p:txBody>
      </p:sp>
      <p:sp>
        <p:nvSpPr>
          <p:cNvPr id="175" name="Shape 175"/>
          <p:cNvSpPr txBox="1"/>
          <p:nvPr/>
        </p:nvSpPr>
        <p:spPr>
          <a:xfrm>
            <a:off x="2169675" y="4107125"/>
            <a:ext cx="7374000" cy="145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Ethene				  Polyethylene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1289675" y="5052475"/>
            <a:ext cx="9604200" cy="138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000" b="1" u="sng">
                <a:solidFill>
                  <a:srgbClr val="FFFFFF"/>
                </a:solidFill>
              </a:rPr>
              <a:t>Poly:</a:t>
            </a:r>
            <a:r>
              <a:rPr lang="en-CA" sz="3000">
                <a:solidFill>
                  <a:srgbClr val="FFFFFF"/>
                </a:solidFill>
              </a:rPr>
              <a:t> From Greek word </a:t>
            </a:r>
            <a:r>
              <a:rPr lang="en-CA" sz="3000" i="1">
                <a:solidFill>
                  <a:srgbClr val="FFFFFF"/>
                </a:solidFill>
              </a:rPr>
              <a:t>Polus </a:t>
            </a:r>
            <a:r>
              <a:rPr lang="en-CA" sz="3000">
                <a:solidFill>
                  <a:srgbClr val="FFFFFF"/>
                </a:solidFill>
              </a:rPr>
              <a:t>or </a:t>
            </a:r>
            <a:r>
              <a:rPr lang="en-CA" sz="3000" i="1">
                <a:solidFill>
                  <a:srgbClr val="FFFFFF"/>
                </a:solidFill>
              </a:rPr>
              <a:t>Polloi </a:t>
            </a:r>
            <a:r>
              <a:rPr lang="en-CA" sz="3000">
                <a:solidFill>
                  <a:srgbClr val="FFFFFF"/>
                </a:solidFill>
              </a:rPr>
              <a:t>meaning “many” or “much” or “more than one”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300" cy="145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/>
              <a:t>Example of naming structures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805850" y="5356050"/>
            <a:ext cx="10459800" cy="114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000">
                <a:solidFill>
                  <a:srgbClr val="FFFFFF"/>
                </a:solidFill>
              </a:rPr>
              <a:t>**Note that Polyethylene is not an alkene, the double bonds break to form single covalent bonds to attach to the monomers on both sides. </a:t>
            </a:r>
          </a:p>
        </p:txBody>
      </p:sp>
      <p:pic>
        <p:nvPicPr>
          <p:cNvPr id="183" name="Shape 183" descr="Screen Shot 2016-10-02 at 23.18.4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4775" y="1713850"/>
            <a:ext cx="7981950" cy="377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4800" b="1" u="sng"/>
              <a:t>Everyday Use of Polymers 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1140175" y="1888925"/>
            <a:ext cx="10227300" cy="188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CA" sz="3000">
                <a:solidFill>
                  <a:srgbClr val="FFFFFF"/>
                </a:solidFill>
              </a:rPr>
              <a:t>Polyethylene (C</a:t>
            </a:r>
            <a:r>
              <a:rPr lang="en-CA" sz="1800">
                <a:solidFill>
                  <a:srgbClr val="FFFFFF"/>
                </a:solidFill>
              </a:rPr>
              <a:t>2</a:t>
            </a:r>
            <a:r>
              <a:rPr lang="en-CA" sz="3000">
                <a:solidFill>
                  <a:srgbClr val="FFFFFF"/>
                </a:solidFill>
              </a:rPr>
              <a:t>H</a:t>
            </a:r>
            <a:r>
              <a:rPr lang="en-CA" sz="1800">
                <a:solidFill>
                  <a:srgbClr val="FFFFFF"/>
                </a:solidFill>
              </a:rPr>
              <a:t>4</a:t>
            </a:r>
            <a:r>
              <a:rPr lang="en-CA" sz="3000">
                <a:solidFill>
                  <a:srgbClr val="FFFFFF"/>
                </a:solidFill>
              </a:rPr>
              <a:t>)</a:t>
            </a:r>
            <a:r>
              <a:rPr lang="en-CA" sz="1800">
                <a:solidFill>
                  <a:srgbClr val="FFFFFF"/>
                </a:solidFill>
              </a:rPr>
              <a:t>n</a:t>
            </a:r>
            <a:r>
              <a:rPr lang="en-CA" sz="3000">
                <a:solidFill>
                  <a:srgbClr val="FFFFFF"/>
                </a:solidFill>
              </a:rPr>
              <a:t>→ Plastic bags and bottles 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r>
              <a:rPr lang="en-CA" sz="3000">
                <a:solidFill>
                  <a:srgbClr val="FFFFFF"/>
                </a:solidFill>
              </a:rPr>
              <a:t>Polypropene (C</a:t>
            </a:r>
            <a:r>
              <a:rPr lang="en-CA" sz="1800">
                <a:solidFill>
                  <a:srgbClr val="FFFFFF"/>
                </a:solidFill>
              </a:rPr>
              <a:t>3</a:t>
            </a:r>
            <a:r>
              <a:rPr lang="en-CA" sz="3000">
                <a:solidFill>
                  <a:srgbClr val="FFFFFF"/>
                </a:solidFill>
              </a:rPr>
              <a:t>H</a:t>
            </a:r>
            <a:r>
              <a:rPr lang="en-CA" sz="1800">
                <a:solidFill>
                  <a:srgbClr val="FFFFFF"/>
                </a:solidFill>
              </a:rPr>
              <a:t>6</a:t>
            </a:r>
            <a:r>
              <a:rPr lang="en-CA" sz="3000">
                <a:solidFill>
                  <a:srgbClr val="FFFFFF"/>
                </a:solidFill>
              </a:rPr>
              <a:t>)</a:t>
            </a:r>
            <a:r>
              <a:rPr lang="en-CA" sz="1800">
                <a:solidFill>
                  <a:srgbClr val="FFFFFF"/>
                </a:solidFill>
              </a:rPr>
              <a:t>n</a:t>
            </a:r>
            <a:r>
              <a:rPr lang="en-CA" sz="3000">
                <a:solidFill>
                  <a:srgbClr val="FFFFFF"/>
                </a:solidFill>
              </a:rPr>
              <a:t>→ Crates and Ropes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r>
              <a:rPr lang="en-CA" sz="3000">
                <a:solidFill>
                  <a:srgbClr val="FFFFFF"/>
                </a:solidFill>
              </a:rPr>
              <a:t>Polychloroethene (Polyvinyl chloride) (C</a:t>
            </a:r>
            <a:r>
              <a:rPr lang="en-CA" sz="1800">
                <a:solidFill>
                  <a:srgbClr val="FFFFFF"/>
                </a:solidFill>
              </a:rPr>
              <a:t>2</a:t>
            </a:r>
            <a:r>
              <a:rPr lang="en-CA" sz="3000">
                <a:solidFill>
                  <a:srgbClr val="FFFFFF"/>
                </a:solidFill>
              </a:rPr>
              <a:t>H</a:t>
            </a:r>
            <a:r>
              <a:rPr lang="en-CA" sz="1800">
                <a:solidFill>
                  <a:srgbClr val="FFFFFF"/>
                </a:solidFill>
              </a:rPr>
              <a:t>3</a:t>
            </a:r>
            <a:r>
              <a:rPr lang="en-CA" sz="3000">
                <a:solidFill>
                  <a:srgbClr val="FFFFFF"/>
                </a:solidFill>
              </a:rPr>
              <a:t>Cl)</a:t>
            </a:r>
            <a:r>
              <a:rPr lang="en-CA" sz="1800">
                <a:solidFill>
                  <a:srgbClr val="FFFFFF"/>
                </a:solidFill>
              </a:rPr>
              <a:t>n</a:t>
            </a:r>
            <a:r>
              <a:rPr lang="en-CA" sz="3000">
                <a:solidFill>
                  <a:srgbClr val="FFFFFF"/>
                </a:solidFill>
              </a:rPr>
              <a:t>→ Water pipes, Electrical wires and Insulation. 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>
              <a:solidFill>
                <a:srgbClr val="FFFFFF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CA" sz="3000">
                <a:solidFill>
                  <a:srgbClr val="FFFFFF"/>
                </a:solidFill>
              </a:rPr>
              <a:t>Polyethylene Terephthalate (C</a:t>
            </a:r>
            <a:r>
              <a:rPr lang="en-CA" sz="1800">
                <a:solidFill>
                  <a:srgbClr val="FFFFFF"/>
                </a:solidFill>
              </a:rPr>
              <a:t>10</a:t>
            </a:r>
            <a:r>
              <a:rPr lang="en-CA" sz="3000">
                <a:solidFill>
                  <a:srgbClr val="FFFFFF"/>
                </a:solidFill>
              </a:rPr>
              <a:t>H</a:t>
            </a:r>
            <a:r>
              <a:rPr lang="en-CA" sz="1800">
                <a:solidFill>
                  <a:srgbClr val="FFFFFF"/>
                </a:solidFill>
              </a:rPr>
              <a:t>8</a:t>
            </a:r>
            <a:r>
              <a:rPr lang="en-CA" sz="3000">
                <a:solidFill>
                  <a:srgbClr val="FFFFFF"/>
                </a:solidFill>
              </a:rPr>
              <a:t>O</a:t>
            </a:r>
            <a:r>
              <a:rPr lang="en-CA" sz="1800">
                <a:solidFill>
                  <a:srgbClr val="FFFFFF"/>
                </a:solidFill>
              </a:rPr>
              <a:t>4</a:t>
            </a:r>
            <a:r>
              <a:rPr lang="en-CA" sz="3000">
                <a:solidFill>
                  <a:srgbClr val="FFFFFF"/>
                </a:solidFill>
              </a:rPr>
              <a:t>)</a:t>
            </a:r>
            <a:r>
              <a:rPr lang="en-CA" sz="1800">
                <a:solidFill>
                  <a:srgbClr val="FFFFFF"/>
                </a:solidFill>
              </a:rPr>
              <a:t>n</a:t>
            </a:r>
            <a:r>
              <a:rPr lang="en-CA" sz="3000">
                <a:solidFill>
                  <a:srgbClr val="FFFFFF"/>
                </a:solidFill>
              </a:rPr>
              <a:t> </a:t>
            </a:r>
            <a:r>
              <a:rPr lang="en-CA" sz="3000">
                <a:solidFill>
                  <a:schemeClr val="lt1"/>
                </a:solidFill>
              </a:rPr>
              <a:t>→ Yarns and Fabrics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425" cy="14562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CA" sz="4800" b="1" u="sng"/>
              <a:t>Addition Polymers 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382350" y="412391"/>
            <a:ext cx="10131300" cy="364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50000"/>
              <a:buFont typeface="Arial"/>
              <a:buNone/>
            </a:pPr>
            <a:r>
              <a:rPr lang="en-CA" sz="3600"/>
              <a:t>Prepared by the reaction of Alkene monomers, in a 3 step process. 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925525" y="3459350"/>
            <a:ext cx="10377900" cy="279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An initiator molecule attaches to an alkene monomer, creating a reactive site, which allows the new attachment to bond with another, creating a polymer. </a:t>
            </a:r>
          </a:p>
        </p:txBody>
      </p:sp>
      <p:sp>
        <p:nvSpPr>
          <p:cNvPr id="197" name="Shape 197"/>
          <p:cNvSpPr/>
          <p:nvPr/>
        </p:nvSpPr>
        <p:spPr>
          <a:xfrm>
            <a:off x="756525" y="3437225"/>
            <a:ext cx="10546800" cy="2598600"/>
          </a:xfrm>
          <a:prstGeom prst="rect">
            <a:avLst/>
          </a:prstGeom>
          <a:noFill/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10131300" cy="145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4800" b="1" u="sng"/>
              <a:t>Initiation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940700" y="1957250"/>
            <a:ext cx="10560000" cy="440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A substance is split into two identical parts leaving two free electrons to bond with other molecules.</a:t>
            </a:r>
          </a:p>
          <a:p>
            <a:pPr lvl="0">
              <a:spcBef>
                <a:spcPts val="0"/>
              </a:spcBef>
              <a:buNone/>
            </a:pPr>
            <a:endParaRPr sz="3600"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Commonly in Peroxides, or O-O bonds.</a:t>
            </a:r>
          </a:p>
          <a:p>
            <a:pPr lvl="0">
              <a:spcBef>
                <a:spcPts val="0"/>
              </a:spcBef>
              <a:buNone/>
            </a:pPr>
            <a:endParaRPr sz="3600"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CA" sz="3600">
                <a:solidFill>
                  <a:srgbClr val="FFFFFF"/>
                </a:solidFill>
              </a:rPr>
              <a:t>These free parts are called </a:t>
            </a:r>
            <a:r>
              <a:rPr lang="en-CA" sz="3600" b="1" i="1" u="sng">
                <a:solidFill>
                  <a:srgbClr val="FFFFFF"/>
                </a:solidFill>
              </a:rPr>
              <a:t>Free Radicals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lestial">
  <a:themeElements>
    <a:clrScheme name="Celestial">
      <a:dk1>
        <a:srgbClr val="000000"/>
      </a:dk1>
      <a:lt1>
        <a:srgbClr val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Widescreen</PresentationFormat>
  <Paragraphs>70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Celestial</vt:lpstr>
      <vt:lpstr>POLYMERS </vt:lpstr>
      <vt:lpstr>What is a Polymer? </vt:lpstr>
      <vt:lpstr>General Structure : Addition Polymers </vt:lpstr>
      <vt:lpstr>General Structure: Condensation Polymers</vt:lpstr>
      <vt:lpstr>How to Name Polymers </vt:lpstr>
      <vt:lpstr>Example of naming structures</vt:lpstr>
      <vt:lpstr>Everyday Use of Polymers </vt:lpstr>
      <vt:lpstr>Addition Polymers </vt:lpstr>
      <vt:lpstr>Initiation</vt:lpstr>
      <vt:lpstr>Propagation</vt:lpstr>
      <vt:lpstr>Termination</vt:lpstr>
      <vt:lpstr>PowerPoint Presentation</vt:lpstr>
      <vt:lpstr>PowerPoint Presentation</vt:lpstr>
      <vt:lpstr>PowerPoint Presentation</vt:lpstr>
      <vt:lpstr>Condensation Polymers </vt:lpstr>
      <vt:lpstr>PowerPoint Presentation</vt:lpstr>
      <vt:lpstr>PowerPoint Presentation</vt:lpstr>
      <vt:lpstr>Polymides</vt:lpstr>
      <vt:lpstr>PowerPoint Presentation</vt:lpstr>
      <vt:lpstr>PowerPoint Presentation</vt:lpstr>
      <vt:lpstr>Ionic Polymerization</vt:lpstr>
      <vt:lpstr>Sources: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POLYMERS </dc:title>
  <dc:creator>Sanford, Jo     (ASD-W)</dc:creator>
  <cp:lastModifiedBy>Sanford, Jo     (ASD-W)</cp:lastModifiedBy>
  <cp:revision>1</cp:revision>
  <dcterms:modified xsi:type="dcterms:W3CDTF">2016-10-05T12:51:42Z</dcterms:modified>
</cp:coreProperties>
</file>